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12"/>
  </p:notesMasterIdLst>
  <p:sldIdLst>
    <p:sldId id="256" r:id="rId2"/>
    <p:sldId id="257" r:id="rId3"/>
    <p:sldId id="266" r:id="rId4"/>
    <p:sldId id="259" r:id="rId5"/>
    <p:sldId id="261" r:id="rId6"/>
    <p:sldId id="262" r:id="rId7"/>
    <p:sldId id="263" r:id="rId8"/>
    <p:sldId id="260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2A88"/>
    <a:srgbClr val="008C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37FE0F-E5E0-A7DF-CF7B-FDFE592865B3}" v="175" dt="2024-04-24T21:04:12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3"/>
    <p:restoredTop sz="94599"/>
  </p:normalViewPr>
  <p:slideViewPr>
    <p:cSldViewPr snapToGrid="0">
      <p:cViewPr varScale="1">
        <p:scale>
          <a:sx n="95" d="100"/>
          <a:sy n="95" d="100"/>
        </p:scale>
        <p:origin x="1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5FED71-853B-416A-AFAF-10C232A75FD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3E7A2AA8-D9FE-4CA1-9660-6CC47700C24D}">
      <dgm:prSet/>
      <dgm:spPr/>
      <dgm:t>
        <a:bodyPr/>
        <a:lstStyle/>
        <a:p>
          <a:pPr algn="just"/>
          <a:r>
            <a:rPr lang="en-US" dirty="0"/>
            <a:t>For Order Management: We've created Orders, Order Lines, and Reviews entities to efficiently track each order from start to finish, ensuring timely processing and customer satisfaction.</a:t>
          </a:r>
        </a:p>
      </dgm:t>
    </dgm:pt>
    <dgm:pt modelId="{D6E9F65D-1B3E-4C6B-9A68-D974E150F031}" type="parTrans" cxnId="{AF717B82-8F78-4DD6-9CC8-D8B35CC42648}">
      <dgm:prSet/>
      <dgm:spPr/>
      <dgm:t>
        <a:bodyPr/>
        <a:lstStyle/>
        <a:p>
          <a:endParaRPr lang="en-US"/>
        </a:p>
      </dgm:t>
    </dgm:pt>
    <dgm:pt modelId="{EC535343-324E-40F8-98AC-1D2B8E9CF3EF}" type="sibTrans" cxnId="{AF717B82-8F78-4DD6-9CC8-D8B35CC42648}">
      <dgm:prSet/>
      <dgm:spPr/>
      <dgm:t>
        <a:bodyPr/>
        <a:lstStyle/>
        <a:p>
          <a:endParaRPr lang="en-US"/>
        </a:p>
      </dgm:t>
    </dgm:pt>
    <dgm:pt modelId="{7F586C3D-46AB-403D-A0C7-2A8D2562E383}">
      <dgm:prSet/>
      <dgm:spPr/>
      <dgm:t>
        <a:bodyPr/>
        <a:lstStyle/>
        <a:p>
          <a:pPr algn="just"/>
          <a:r>
            <a:rPr lang="en-US" dirty="0"/>
            <a:t>For Inventory Control: Our system's Item Catalog and Classification entities ensure accurate tracking of inventory and product details for effective stock management and correct customer representation.</a:t>
          </a:r>
        </a:p>
      </dgm:t>
    </dgm:pt>
    <dgm:pt modelId="{73210E05-4500-4D34-A2C9-D3FABF45562F}" type="parTrans" cxnId="{07709947-A52B-4427-A615-8F5F0E7A1588}">
      <dgm:prSet/>
      <dgm:spPr/>
      <dgm:t>
        <a:bodyPr/>
        <a:lstStyle/>
        <a:p>
          <a:endParaRPr lang="en-US"/>
        </a:p>
      </dgm:t>
    </dgm:pt>
    <dgm:pt modelId="{B6B9237E-6BEF-46C5-81E9-C075C1AD32EA}" type="sibTrans" cxnId="{07709947-A52B-4427-A615-8F5F0E7A1588}">
      <dgm:prSet/>
      <dgm:spPr/>
      <dgm:t>
        <a:bodyPr/>
        <a:lstStyle/>
        <a:p>
          <a:endParaRPr lang="en-US"/>
        </a:p>
      </dgm:t>
    </dgm:pt>
    <dgm:pt modelId="{FB715D12-78FF-4F07-A167-BE50B93E0120}">
      <dgm:prSet/>
      <dgm:spPr/>
      <dgm:t>
        <a:bodyPr/>
        <a:lstStyle/>
        <a:p>
          <a:pPr algn="just"/>
          <a:r>
            <a:rPr lang="en-US" dirty="0"/>
            <a:t>For Delivery Coordination: Our logistics entity covers global and local shipping, offering real-time delivery tracking to optimize routes and schedules for swift customer service.</a:t>
          </a:r>
        </a:p>
      </dgm:t>
    </dgm:pt>
    <dgm:pt modelId="{9CEDCF04-8500-4E32-B472-A27A85CC219C}" type="parTrans" cxnId="{A47AF065-38C7-4B6C-BB49-F90F7716574E}">
      <dgm:prSet/>
      <dgm:spPr/>
      <dgm:t>
        <a:bodyPr/>
        <a:lstStyle/>
        <a:p>
          <a:endParaRPr lang="en-US"/>
        </a:p>
      </dgm:t>
    </dgm:pt>
    <dgm:pt modelId="{175AB487-2425-40F6-BD4A-969B5FD9D3D2}" type="sibTrans" cxnId="{A47AF065-38C7-4B6C-BB49-F90F7716574E}">
      <dgm:prSet/>
      <dgm:spPr/>
      <dgm:t>
        <a:bodyPr/>
        <a:lstStyle/>
        <a:p>
          <a:endParaRPr lang="en-US"/>
        </a:p>
      </dgm:t>
    </dgm:pt>
    <dgm:pt modelId="{041B2DBA-8ADE-4C35-845D-8A33FC761682}">
      <dgm:prSet/>
      <dgm:spPr/>
      <dgm:t>
        <a:bodyPr/>
        <a:lstStyle/>
        <a:p>
          <a:pPr algn="just"/>
          <a:r>
            <a:rPr lang="en-US" dirty="0"/>
            <a:t>For System Integration: The design ensures a cohesive database that automates and streamlines the e-commerce workflow, from order entry to delivery.</a:t>
          </a:r>
        </a:p>
      </dgm:t>
    </dgm:pt>
    <dgm:pt modelId="{870C5F87-63AD-4F2E-8209-11E305754415}" type="parTrans" cxnId="{EEE7EC70-AC08-45CF-91A8-7F2D041DB597}">
      <dgm:prSet/>
      <dgm:spPr/>
      <dgm:t>
        <a:bodyPr/>
        <a:lstStyle/>
        <a:p>
          <a:endParaRPr lang="en-US"/>
        </a:p>
      </dgm:t>
    </dgm:pt>
    <dgm:pt modelId="{30550450-BBFB-431E-B359-B2CC2DA65037}" type="sibTrans" cxnId="{EEE7EC70-AC08-45CF-91A8-7F2D041DB597}">
      <dgm:prSet/>
      <dgm:spPr/>
      <dgm:t>
        <a:bodyPr/>
        <a:lstStyle/>
        <a:p>
          <a:endParaRPr lang="en-US"/>
        </a:p>
      </dgm:t>
    </dgm:pt>
    <dgm:pt modelId="{095BDCCA-DABC-4CE3-9D78-5D0ADE82903A}" type="pres">
      <dgm:prSet presAssocID="{C55FED71-853B-416A-AFAF-10C232A75FD1}" presName="root" presStyleCnt="0">
        <dgm:presLayoutVars>
          <dgm:dir/>
          <dgm:resizeHandles val="exact"/>
        </dgm:presLayoutVars>
      </dgm:prSet>
      <dgm:spPr/>
    </dgm:pt>
    <dgm:pt modelId="{02273FD6-03F0-45A2-8ADA-8B382ABEA17C}" type="pres">
      <dgm:prSet presAssocID="{C55FED71-853B-416A-AFAF-10C232A75FD1}" presName="container" presStyleCnt="0">
        <dgm:presLayoutVars>
          <dgm:dir/>
          <dgm:resizeHandles val="exact"/>
        </dgm:presLayoutVars>
      </dgm:prSet>
      <dgm:spPr/>
    </dgm:pt>
    <dgm:pt modelId="{BE479EEA-8AC7-4DDA-8332-07EAC36F88B9}" type="pres">
      <dgm:prSet presAssocID="{3E7A2AA8-D9FE-4CA1-9660-6CC47700C24D}" presName="compNode" presStyleCnt="0"/>
      <dgm:spPr/>
    </dgm:pt>
    <dgm:pt modelId="{48F599C0-7538-4AB1-9962-2AC4E933B265}" type="pres">
      <dgm:prSet presAssocID="{3E7A2AA8-D9FE-4CA1-9660-6CC47700C24D}" presName="iconBgRect" presStyleLbl="bgShp" presStyleIdx="0" presStyleCnt="4"/>
      <dgm:spPr/>
    </dgm:pt>
    <dgm:pt modelId="{C074DDF8-297C-4764-B5F6-F4654F87F442}" type="pres">
      <dgm:prSet presAssocID="{3E7A2AA8-D9FE-4CA1-9660-6CC47700C24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58E28A5F-47A6-4C7D-82F8-FAB8B95BD584}" type="pres">
      <dgm:prSet presAssocID="{3E7A2AA8-D9FE-4CA1-9660-6CC47700C24D}" presName="spaceRect" presStyleCnt="0"/>
      <dgm:spPr/>
    </dgm:pt>
    <dgm:pt modelId="{1E34F0A0-C601-47E1-8653-789E46E6E9E5}" type="pres">
      <dgm:prSet presAssocID="{3E7A2AA8-D9FE-4CA1-9660-6CC47700C24D}" presName="textRect" presStyleLbl="revTx" presStyleIdx="0" presStyleCnt="4">
        <dgm:presLayoutVars>
          <dgm:chMax val="1"/>
          <dgm:chPref val="1"/>
        </dgm:presLayoutVars>
      </dgm:prSet>
      <dgm:spPr/>
    </dgm:pt>
    <dgm:pt modelId="{55DABAF2-4771-469D-88FE-14879B6446A6}" type="pres">
      <dgm:prSet presAssocID="{EC535343-324E-40F8-98AC-1D2B8E9CF3EF}" presName="sibTrans" presStyleLbl="sibTrans2D1" presStyleIdx="0" presStyleCnt="0"/>
      <dgm:spPr/>
    </dgm:pt>
    <dgm:pt modelId="{EB29A7BB-77CC-44E5-82A2-7924331DD9AC}" type="pres">
      <dgm:prSet presAssocID="{7F586C3D-46AB-403D-A0C7-2A8D2562E383}" presName="compNode" presStyleCnt="0"/>
      <dgm:spPr/>
    </dgm:pt>
    <dgm:pt modelId="{857E42BE-1D7E-4523-A274-CE03298F2FAE}" type="pres">
      <dgm:prSet presAssocID="{7F586C3D-46AB-403D-A0C7-2A8D2562E383}" presName="iconBgRect" presStyleLbl="bgShp" presStyleIdx="1" presStyleCnt="4"/>
      <dgm:spPr/>
    </dgm:pt>
    <dgm:pt modelId="{BDE21F5F-8CE6-43A0-8D1D-EEB62DEBB9D3}" type="pres">
      <dgm:prSet presAssocID="{7F586C3D-46AB-403D-A0C7-2A8D2562E38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58BFC283-D449-4CA1-B4FC-59B4DC67D56F}" type="pres">
      <dgm:prSet presAssocID="{7F586C3D-46AB-403D-A0C7-2A8D2562E383}" presName="spaceRect" presStyleCnt="0"/>
      <dgm:spPr/>
    </dgm:pt>
    <dgm:pt modelId="{74959973-02BB-4483-8702-28FAE3396A5A}" type="pres">
      <dgm:prSet presAssocID="{7F586C3D-46AB-403D-A0C7-2A8D2562E383}" presName="textRect" presStyleLbl="revTx" presStyleIdx="1" presStyleCnt="4">
        <dgm:presLayoutVars>
          <dgm:chMax val="1"/>
          <dgm:chPref val="1"/>
        </dgm:presLayoutVars>
      </dgm:prSet>
      <dgm:spPr/>
    </dgm:pt>
    <dgm:pt modelId="{CE88D072-D107-43CA-A273-3090AEC63474}" type="pres">
      <dgm:prSet presAssocID="{B6B9237E-6BEF-46C5-81E9-C075C1AD32EA}" presName="sibTrans" presStyleLbl="sibTrans2D1" presStyleIdx="0" presStyleCnt="0"/>
      <dgm:spPr/>
    </dgm:pt>
    <dgm:pt modelId="{B885022B-A99E-4FDD-AE52-4376EF184CBC}" type="pres">
      <dgm:prSet presAssocID="{FB715D12-78FF-4F07-A167-BE50B93E0120}" presName="compNode" presStyleCnt="0"/>
      <dgm:spPr/>
    </dgm:pt>
    <dgm:pt modelId="{98A40D6E-6AEA-4E89-8E88-7A4CE6D7080B}" type="pres">
      <dgm:prSet presAssocID="{FB715D12-78FF-4F07-A167-BE50B93E0120}" presName="iconBgRect" presStyleLbl="bgShp" presStyleIdx="2" presStyleCnt="4"/>
      <dgm:spPr/>
    </dgm:pt>
    <dgm:pt modelId="{BBDDB1C6-A049-4019-B894-2093FAE072FD}" type="pres">
      <dgm:prSet presAssocID="{FB715D12-78FF-4F07-A167-BE50B93E012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07FEA24B-A29A-4717-8C49-DEB59482F351}" type="pres">
      <dgm:prSet presAssocID="{FB715D12-78FF-4F07-A167-BE50B93E0120}" presName="spaceRect" presStyleCnt="0"/>
      <dgm:spPr/>
    </dgm:pt>
    <dgm:pt modelId="{AB8229FE-9095-49D3-A184-F2DE53183ADF}" type="pres">
      <dgm:prSet presAssocID="{FB715D12-78FF-4F07-A167-BE50B93E0120}" presName="textRect" presStyleLbl="revTx" presStyleIdx="2" presStyleCnt="4">
        <dgm:presLayoutVars>
          <dgm:chMax val="1"/>
          <dgm:chPref val="1"/>
        </dgm:presLayoutVars>
      </dgm:prSet>
      <dgm:spPr/>
    </dgm:pt>
    <dgm:pt modelId="{7DBCBCED-85B6-4A78-BE4F-F75FA3DC0A43}" type="pres">
      <dgm:prSet presAssocID="{175AB487-2425-40F6-BD4A-969B5FD9D3D2}" presName="sibTrans" presStyleLbl="sibTrans2D1" presStyleIdx="0" presStyleCnt="0"/>
      <dgm:spPr/>
    </dgm:pt>
    <dgm:pt modelId="{367A7093-249A-483C-9EBB-076566518880}" type="pres">
      <dgm:prSet presAssocID="{041B2DBA-8ADE-4C35-845D-8A33FC761682}" presName="compNode" presStyleCnt="0"/>
      <dgm:spPr/>
    </dgm:pt>
    <dgm:pt modelId="{1B8B15CD-C402-42D2-8830-E577F96454B1}" type="pres">
      <dgm:prSet presAssocID="{041B2DBA-8ADE-4C35-845D-8A33FC761682}" presName="iconBgRect" presStyleLbl="bgShp" presStyleIdx="3" presStyleCnt="4"/>
      <dgm:spPr/>
    </dgm:pt>
    <dgm:pt modelId="{C834D51F-1FE3-4230-91C4-C59F563C00FD}" type="pres">
      <dgm:prSet presAssocID="{041B2DBA-8ADE-4C35-845D-8A33FC76168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44C5D72-DB18-4C23-B3B5-5BAC40FB6403}" type="pres">
      <dgm:prSet presAssocID="{041B2DBA-8ADE-4C35-845D-8A33FC761682}" presName="spaceRect" presStyleCnt="0"/>
      <dgm:spPr/>
    </dgm:pt>
    <dgm:pt modelId="{D1982BA7-807B-4663-BED9-F353AD1F9E8C}" type="pres">
      <dgm:prSet presAssocID="{041B2DBA-8ADE-4C35-845D-8A33FC76168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65F5527-08AB-43D3-9DF7-CDB9AAFBC44F}" type="presOf" srcId="{EC535343-324E-40F8-98AC-1D2B8E9CF3EF}" destId="{55DABAF2-4771-469D-88FE-14879B6446A6}" srcOrd="0" destOrd="0" presId="urn:microsoft.com/office/officeart/2018/2/layout/IconCircleList"/>
    <dgm:cxn modelId="{ADB5142A-597A-4834-8F0C-6DE2AECF2C52}" type="presOf" srcId="{FB715D12-78FF-4F07-A167-BE50B93E0120}" destId="{AB8229FE-9095-49D3-A184-F2DE53183ADF}" srcOrd="0" destOrd="0" presId="urn:microsoft.com/office/officeart/2018/2/layout/IconCircleList"/>
    <dgm:cxn modelId="{BEFF0F36-0746-4278-8585-D1D3500134C2}" type="presOf" srcId="{3E7A2AA8-D9FE-4CA1-9660-6CC47700C24D}" destId="{1E34F0A0-C601-47E1-8653-789E46E6E9E5}" srcOrd="0" destOrd="0" presId="urn:microsoft.com/office/officeart/2018/2/layout/IconCircleList"/>
    <dgm:cxn modelId="{A47AF065-38C7-4B6C-BB49-F90F7716574E}" srcId="{C55FED71-853B-416A-AFAF-10C232A75FD1}" destId="{FB715D12-78FF-4F07-A167-BE50B93E0120}" srcOrd="2" destOrd="0" parTransId="{9CEDCF04-8500-4E32-B472-A27A85CC219C}" sibTransId="{175AB487-2425-40F6-BD4A-969B5FD9D3D2}"/>
    <dgm:cxn modelId="{07709947-A52B-4427-A615-8F5F0E7A1588}" srcId="{C55FED71-853B-416A-AFAF-10C232A75FD1}" destId="{7F586C3D-46AB-403D-A0C7-2A8D2562E383}" srcOrd="1" destOrd="0" parTransId="{73210E05-4500-4D34-A2C9-D3FABF45562F}" sibTransId="{B6B9237E-6BEF-46C5-81E9-C075C1AD32EA}"/>
    <dgm:cxn modelId="{EEE7EC70-AC08-45CF-91A8-7F2D041DB597}" srcId="{C55FED71-853B-416A-AFAF-10C232A75FD1}" destId="{041B2DBA-8ADE-4C35-845D-8A33FC761682}" srcOrd="3" destOrd="0" parTransId="{870C5F87-63AD-4F2E-8209-11E305754415}" sibTransId="{30550450-BBFB-431E-B359-B2CC2DA65037}"/>
    <dgm:cxn modelId="{AF717B82-8F78-4DD6-9CC8-D8B35CC42648}" srcId="{C55FED71-853B-416A-AFAF-10C232A75FD1}" destId="{3E7A2AA8-D9FE-4CA1-9660-6CC47700C24D}" srcOrd="0" destOrd="0" parTransId="{D6E9F65D-1B3E-4C6B-9A68-D974E150F031}" sibTransId="{EC535343-324E-40F8-98AC-1D2B8E9CF3EF}"/>
    <dgm:cxn modelId="{CE7BED8E-4B3C-4387-8565-39210FE7D9F3}" type="presOf" srcId="{C55FED71-853B-416A-AFAF-10C232A75FD1}" destId="{095BDCCA-DABC-4CE3-9D78-5D0ADE82903A}" srcOrd="0" destOrd="0" presId="urn:microsoft.com/office/officeart/2018/2/layout/IconCircleList"/>
    <dgm:cxn modelId="{3D765297-5A8A-4073-827B-EAE7519E67CB}" type="presOf" srcId="{041B2DBA-8ADE-4C35-845D-8A33FC761682}" destId="{D1982BA7-807B-4663-BED9-F353AD1F9E8C}" srcOrd="0" destOrd="0" presId="urn:microsoft.com/office/officeart/2018/2/layout/IconCircleList"/>
    <dgm:cxn modelId="{D71162DD-8D6F-4BA5-BFC7-958101C6AE21}" type="presOf" srcId="{175AB487-2425-40F6-BD4A-969B5FD9D3D2}" destId="{7DBCBCED-85B6-4A78-BE4F-F75FA3DC0A43}" srcOrd="0" destOrd="0" presId="urn:microsoft.com/office/officeart/2018/2/layout/IconCircleList"/>
    <dgm:cxn modelId="{67C7ECF5-D59B-4214-8DA6-67BDABB2B4DA}" type="presOf" srcId="{B6B9237E-6BEF-46C5-81E9-C075C1AD32EA}" destId="{CE88D072-D107-43CA-A273-3090AEC63474}" srcOrd="0" destOrd="0" presId="urn:microsoft.com/office/officeart/2018/2/layout/IconCircleList"/>
    <dgm:cxn modelId="{13A4EEFC-B901-4F6F-9332-708E3305F5CE}" type="presOf" srcId="{7F586C3D-46AB-403D-A0C7-2A8D2562E383}" destId="{74959973-02BB-4483-8702-28FAE3396A5A}" srcOrd="0" destOrd="0" presId="urn:microsoft.com/office/officeart/2018/2/layout/IconCircleList"/>
    <dgm:cxn modelId="{631078DB-8EBC-42BC-9C73-6BF89D985805}" type="presParOf" srcId="{095BDCCA-DABC-4CE3-9D78-5D0ADE82903A}" destId="{02273FD6-03F0-45A2-8ADA-8B382ABEA17C}" srcOrd="0" destOrd="0" presId="urn:microsoft.com/office/officeart/2018/2/layout/IconCircleList"/>
    <dgm:cxn modelId="{B627AFFD-3ED9-4317-B76D-F4307A3D6620}" type="presParOf" srcId="{02273FD6-03F0-45A2-8ADA-8B382ABEA17C}" destId="{BE479EEA-8AC7-4DDA-8332-07EAC36F88B9}" srcOrd="0" destOrd="0" presId="urn:microsoft.com/office/officeart/2018/2/layout/IconCircleList"/>
    <dgm:cxn modelId="{0AB37105-871C-4AD8-B9B9-81F42CAE50D8}" type="presParOf" srcId="{BE479EEA-8AC7-4DDA-8332-07EAC36F88B9}" destId="{48F599C0-7538-4AB1-9962-2AC4E933B265}" srcOrd="0" destOrd="0" presId="urn:microsoft.com/office/officeart/2018/2/layout/IconCircleList"/>
    <dgm:cxn modelId="{096CE347-8EDB-42FB-8DD4-2B8DEBF6913F}" type="presParOf" srcId="{BE479EEA-8AC7-4DDA-8332-07EAC36F88B9}" destId="{C074DDF8-297C-4764-B5F6-F4654F87F442}" srcOrd="1" destOrd="0" presId="urn:microsoft.com/office/officeart/2018/2/layout/IconCircleList"/>
    <dgm:cxn modelId="{3D0E38D1-CEC4-4BD8-BD47-D9B62558E7E2}" type="presParOf" srcId="{BE479EEA-8AC7-4DDA-8332-07EAC36F88B9}" destId="{58E28A5F-47A6-4C7D-82F8-FAB8B95BD584}" srcOrd="2" destOrd="0" presId="urn:microsoft.com/office/officeart/2018/2/layout/IconCircleList"/>
    <dgm:cxn modelId="{1509025D-29EA-41E7-83B3-7DEABB027050}" type="presParOf" srcId="{BE479EEA-8AC7-4DDA-8332-07EAC36F88B9}" destId="{1E34F0A0-C601-47E1-8653-789E46E6E9E5}" srcOrd="3" destOrd="0" presId="urn:microsoft.com/office/officeart/2018/2/layout/IconCircleList"/>
    <dgm:cxn modelId="{23E966BC-629F-442D-B8E5-FF954606F4D4}" type="presParOf" srcId="{02273FD6-03F0-45A2-8ADA-8B382ABEA17C}" destId="{55DABAF2-4771-469D-88FE-14879B6446A6}" srcOrd="1" destOrd="0" presId="urn:microsoft.com/office/officeart/2018/2/layout/IconCircleList"/>
    <dgm:cxn modelId="{5799C13D-FCD7-4720-92C4-564B8F9DB6C2}" type="presParOf" srcId="{02273FD6-03F0-45A2-8ADA-8B382ABEA17C}" destId="{EB29A7BB-77CC-44E5-82A2-7924331DD9AC}" srcOrd="2" destOrd="0" presId="urn:microsoft.com/office/officeart/2018/2/layout/IconCircleList"/>
    <dgm:cxn modelId="{5C7F6F54-6A4C-4EDC-B022-F568E9E19FD9}" type="presParOf" srcId="{EB29A7BB-77CC-44E5-82A2-7924331DD9AC}" destId="{857E42BE-1D7E-4523-A274-CE03298F2FAE}" srcOrd="0" destOrd="0" presId="urn:microsoft.com/office/officeart/2018/2/layout/IconCircleList"/>
    <dgm:cxn modelId="{3978E085-91A6-464D-ACC6-99764EBC64AE}" type="presParOf" srcId="{EB29A7BB-77CC-44E5-82A2-7924331DD9AC}" destId="{BDE21F5F-8CE6-43A0-8D1D-EEB62DEBB9D3}" srcOrd="1" destOrd="0" presId="urn:microsoft.com/office/officeart/2018/2/layout/IconCircleList"/>
    <dgm:cxn modelId="{29812220-F2E9-4538-A86B-975DFCDAAA33}" type="presParOf" srcId="{EB29A7BB-77CC-44E5-82A2-7924331DD9AC}" destId="{58BFC283-D449-4CA1-B4FC-59B4DC67D56F}" srcOrd="2" destOrd="0" presId="urn:microsoft.com/office/officeart/2018/2/layout/IconCircleList"/>
    <dgm:cxn modelId="{BCB41D7B-C7DE-417D-A64D-1AD0F09CDADF}" type="presParOf" srcId="{EB29A7BB-77CC-44E5-82A2-7924331DD9AC}" destId="{74959973-02BB-4483-8702-28FAE3396A5A}" srcOrd="3" destOrd="0" presId="urn:microsoft.com/office/officeart/2018/2/layout/IconCircleList"/>
    <dgm:cxn modelId="{93E05F4A-D318-4B9E-874E-1CA3D2FD3F29}" type="presParOf" srcId="{02273FD6-03F0-45A2-8ADA-8B382ABEA17C}" destId="{CE88D072-D107-43CA-A273-3090AEC63474}" srcOrd="3" destOrd="0" presId="urn:microsoft.com/office/officeart/2018/2/layout/IconCircleList"/>
    <dgm:cxn modelId="{C3FB3ED6-75CB-463E-B554-3A74976B62C8}" type="presParOf" srcId="{02273FD6-03F0-45A2-8ADA-8B382ABEA17C}" destId="{B885022B-A99E-4FDD-AE52-4376EF184CBC}" srcOrd="4" destOrd="0" presId="urn:microsoft.com/office/officeart/2018/2/layout/IconCircleList"/>
    <dgm:cxn modelId="{05E95128-662B-4A3E-9E07-3CF4C73150CE}" type="presParOf" srcId="{B885022B-A99E-4FDD-AE52-4376EF184CBC}" destId="{98A40D6E-6AEA-4E89-8E88-7A4CE6D7080B}" srcOrd="0" destOrd="0" presId="urn:microsoft.com/office/officeart/2018/2/layout/IconCircleList"/>
    <dgm:cxn modelId="{053DB800-0114-442B-A7DE-1A183B1EE25F}" type="presParOf" srcId="{B885022B-A99E-4FDD-AE52-4376EF184CBC}" destId="{BBDDB1C6-A049-4019-B894-2093FAE072FD}" srcOrd="1" destOrd="0" presId="urn:microsoft.com/office/officeart/2018/2/layout/IconCircleList"/>
    <dgm:cxn modelId="{3BEDE7CB-766E-4BC9-9B68-058781DD0FF6}" type="presParOf" srcId="{B885022B-A99E-4FDD-AE52-4376EF184CBC}" destId="{07FEA24B-A29A-4717-8C49-DEB59482F351}" srcOrd="2" destOrd="0" presId="urn:microsoft.com/office/officeart/2018/2/layout/IconCircleList"/>
    <dgm:cxn modelId="{9ABF6368-B07D-4D2F-9F22-A8978707C951}" type="presParOf" srcId="{B885022B-A99E-4FDD-AE52-4376EF184CBC}" destId="{AB8229FE-9095-49D3-A184-F2DE53183ADF}" srcOrd="3" destOrd="0" presId="urn:microsoft.com/office/officeart/2018/2/layout/IconCircleList"/>
    <dgm:cxn modelId="{0732DCD6-5E8D-4D15-BAEF-F246D5A260FE}" type="presParOf" srcId="{02273FD6-03F0-45A2-8ADA-8B382ABEA17C}" destId="{7DBCBCED-85B6-4A78-BE4F-F75FA3DC0A43}" srcOrd="5" destOrd="0" presId="urn:microsoft.com/office/officeart/2018/2/layout/IconCircleList"/>
    <dgm:cxn modelId="{1B1A69A4-67E8-438E-A50B-645B14DDE64C}" type="presParOf" srcId="{02273FD6-03F0-45A2-8ADA-8B382ABEA17C}" destId="{367A7093-249A-483C-9EBB-076566518880}" srcOrd="6" destOrd="0" presId="urn:microsoft.com/office/officeart/2018/2/layout/IconCircleList"/>
    <dgm:cxn modelId="{4629D11A-C284-4E36-BD6A-598CA886052E}" type="presParOf" srcId="{367A7093-249A-483C-9EBB-076566518880}" destId="{1B8B15CD-C402-42D2-8830-E577F96454B1}" srcOrd="0" destOrd="0" presId="urn:microsoft.com/office/officeart/2018/2/layout/IconCircleList"/>
    <dgm:cxn modelId="{0011B524-8EB7-4507-8139-03801B978E6B}" type="presParOf" srcId="{367A7093-249A-483C-9EBB-076566518880}" destId="{C834D51F-1FE3-4230-91C4-C59F563C00FD}" srcOrd="1" destOrd="0" presId="urn:microsoft.com/office/officeart/2018/2/layout/IconCircleList"/>
    <dgm:cxn modelId="{7941E881-60B3-4C39-B536-B0E9DA696C7D}" type="presParOf" srcId="{367A7093-249A-483C-9EBB-076566518880}" destId="{A44C5D72-DB18-4C23-B3B5-5BAC40FB6403}" srcOrd="2" destOrd="0" presId="urn:microsoft.com/office/officeart/2018/2/layout/IconCircleList"/>
    <dgm:cxn modelId="{7A5E8864-CA62-4E2B-84C7-E9A599037A6E}" type="presParOf" srcId="{367A7093-249A-483C-9EBB-076566518880}" destId="{D1982BA7-807B-4663-BED9-F353AD1F9E8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599C0-7538-4AB1-9962-2AC4E933B265}">
      <dsp:nvSpPr>
        <dsp:cNvPr id="0" name=""/>
        <dsp:cNvSpPr/>
      </dsp:nvSpPr>
      <dsp:spPr>
        <a:xfrm>
          <a:off x="1314446" y="24882"/>
          <a:ext cx="1043052" cy="104305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74DDF8-297C-4764-B5F6-F4654F87F442}">
      <dsp:nvSpPr>
        <dsp:cNvPr id="0" name=""/>
        <dsp:cNvSpPr/>
      </dsp:nvSpPr>
      <dsp:spPr>
        <a:xfrm>
          <a:off x="1533487" y="243923"/>
          <a:ext cx="604970" cy="604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4F0A0-C601-47E1-8653-789E46E6E9E5}">
      <dsp:nvSpPr>
        <dsp:cNvPr id="0" name=""/>
        <dsp:cNvSpPr/>
      </dsp:nvSpPr>
      <dsp:spPr>
        <a:xfrm>
          <a:off x="2581009" y="24882"/>
          <a:ext cx="2458623" cy="1043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For Order Management: We've created Orders, Order Lines, and Reviews entities to efficiently track each order from start to finish, ensuring timely processing and customer satisfaction.</a:t>
          </a:r>
        </a:p>
      </dsp:txBody>
      <dsp:txXfrm>
        <a:off x="2581009" y="24882"/>
        <a:ext cx="2458623" cy="1043052"/>
      </dsp:txXfrm>
    </dsp:sp>
    <dsp:sp modelId="{857E42BE-1D7E-4523-A274-CE03298F2FAE}">
      <dsp:nvSpPr>
        <dsp:cNvPr id="0" name=""/>
        <dsp:cNvSpPr/>
      </dsp:nvSpPr>
      <dsp:spPr>
        <a:xfrm>
          <a:off x="5468029" y="24882"/>
          <a:ext cx="1043052" cy="104305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E21F5F-8CE6-43A0-8D1D-EEB62DEBB9D3}">
      <dsp:nvSpPr>
        <dsp:cNvPr id="0" name=""/>
        <dsp:cNvSpPr/>
      </dsp:nvSpPr>
      <dsp:spPr>
        <a:xfrm>
          <a:off x="5687070" y="243923"/>
          <a:ext cx="604970" cy="604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59973-02BB-4483-8702-28FAE3396A5A}">
      <dsp:nvSpPr>
        <dsp:cNvPr id="0" name=""/>
        <dsp:cNvSpPr/>
      </dsp:nvSpPr>
      <dsp:spPr>
        <a:xfrm>
          <a:off x="6734593" y="24882"/>
          <a:ext cx="2458623" cy="1043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For Inventory Control: Our system's Item Catalog and Classification entities ensure accurate tracking of inventory and product details for effective stock management and correct customer representation.</a:t>
          </a:r>
        </a:p>
      </dsp:txBody>
      <dsp:txXfrm>
        <a:off x="6734593" y="24882"/>
        <a:ext cx="2458623" cy="1043052"/>
      </dsp:txXfrm>
    </dsp:sp>
    <dsp:sp modelId="{98A40D6E-6AEA-4E89-8E88-7A4CE6D7080B}">
      <dsp:nvSpPr>
        <dsp:cNvPr id="0" name=""/>
        <dsp:cNvSpPr/>
      </dsp:nvSpPr>
      <dsp:spPr>
        <a:xfrm>
          <a:off x="1314446" y="1505402"/>
          <a:ext cx="1043052" cy="104305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DDB1C6-A049-4019-B894-2093FAE072FD}">
      <dsp:nvSpPr>
        <dsp:cNvPr id="0" name=""/>
        <dsp:cNvSpPr/>
      </dsp:nvSpPr>
      <dsp:spPr>
        <a:xfrm>
          <a:off x="1533487" y="1724443"/>
          <a:ext cx="604970" cy="6049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229FE-9095-49D3-A184-F2DE53183ADF}">
      <dsp:nvSpPr>
        <dsp:cNvPr id="0" name=""/>
        <dsp:cNvSpPr/>
      </dsp:nvSpPr>
      <dsp:spPr>
        <a:xfrm>
          <a:off x="2581009" y="1505402"/>
          <a:ext cx="2458623" cy="1043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For Delivery Coordination: Our logistics entity covers global and local shipping, offering real-time delivery tracking to optimize routes and schedules for swift customer service.</a:t>
          </a:r>
        </a:p>
      </dsp:txBody>
      <dsp:txXfrm>
        <a:off x="2581009" y="1505402"/>
        <a:ext cx="2458623" cy="1043052"/>
      </dsp:txXfrm>
    </dsp:sp>
    <dsp:sp modelId="{1B8B15CD-C402-42D2-8830-E577F96454B1}">
      <dsp:nvSpPr>
        <dsp:cNvPr id="0" name=""/>
        <dsp:cNvSpPr/>
      </dsp:nvSpPr>
      <dsp:spPr>
        <a:xfrm>
          <a:off x="5468029" y="1505402"/>
          <a:ext cx="1043052" cy="104305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4D51F-1FE3-4230-91C4-C59F563C00FD}">
      <dsp:nvSpPr>
        <dsp:cNvPr id="0" name=""/>
        <dsp:cNvSpPr/>
      </dsp:nvSpPr>
      <dsp:spPr>
        <a:xfrm>
          <a:off x="5687070" y="1724443"/>
          <a:ext cx="604970" cy="6049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82BA7-807B-4663-BED9-F353AD1F9E8C}">
      <dsp:nvSpPr>
        <dsp:cNvPr id="0" name=""/>
        <dsp:cNvSpPr/>
      </dsp:nvSpPr>
      <dsp:spPr>
        <a:xfrm>
          <a:off x="6734593" y="1505402"/>
          <a:ext cx="2458623" cy="1043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For System Integration: The design ensures a cohesive database that automates and streamlines the e-commerce workflow, from order entry to delivery.</a:t>
          </a:r>
        </a:p>
      </dsp:txBody>
      <dsp:txXfrm>
        <a:off x="6734593" y="1505402"/>
        <a:ext cx="2458623" cy="1043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D063E-DA2B-A446-9387-093DF833E0C8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44B60-71DF-1B4E-AC38-BBF6C3FF1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96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44B60-71DF-1B4E-AC38-BBF6C3FF10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1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44B60-71DF-1B4E-AC38-BBF6C3FF10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4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44B60-71DF-1B4E-AC38-BBF6C3FF10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83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93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83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82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32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46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2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85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15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04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96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24-Apr-24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345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074" name="Rectangle 107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person standing on a computer&#10;&#10;Description automatically generated">
            <a:extLst>
              <a:ext uri="{FF2B5EF4-FFF2-40B4-BE49-F238E27FC236}">
                <a16:creationId xmlns:a16="http://schemas.microsoft.com/office/drawing/2014/main" id="{66DE7025-6366-B153-195B-CF6A307BE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"/>
                    </a14:imgEffect>
                  </a14:imgLayer>
                </a14:imgProps>
              </a:ext>
            </a:extLst>
          </a:blip>
          <a:srcRect r="25"/>
          <a:stretch/>
        </p:blipFill>
        <p:spPr bwMode="auto">
          <a:xfrm>
            <a:off x="20" y="-1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5A1DB1-7538-90AF-15E4-0B8F2BBCCAA9}"/>
              </a:ext>
            </a:extLst>
          </p:cNvPr>
          <p:cNvSpPr txBox="1"/>
          <p:nvPr/>
        </p:nvSpPr>
        <p:spPr>
          <a:xfrm>
            <a:off x="482601" y="799418"/>
            <a:ext cx="5613398" cy="29293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100" b="1" u="none" strike="noStrike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E-Commerce Management System </a:t>
            </a:r>
            <a:br>
              <a:rPr lang="en-US" sz="4100" b="1" u="none" strike="noStrike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4100" b="1" u="none" strike="noStrike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41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1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F5D47E-8766-7585-3E59-EFFEB3FC18A9}"/>
              </a:ext>
            </a:extLst>
          </p:cNvPr>
          <p:cNvSpPr txBox="1"/>
          <p:nvPr/>
        </p:nvSpPr>
        <p:spPr>
          <a:xfrm>
            <a:off x="6175729" y="4558318"/>
            <a:ext cx="5533671" cy="2299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ts val="1000"/>
              </a:spcBef>
              <a:buFont typeface="Arial" panose="020B0604020202020204" pitchFamily="34" charset="0"/>
            </a:pPr>
            <a:r>
              <a:rPr lang="en-US" sz="2000" b="1" dirty="0">
                <a:solidFill>
                  <a:srgbClr val="FFFFFF"/>
                </a:solidFill>
              </a:rPr>
              <a:t>Group No: 20</a:t>
            </a:r>
          </a:p>
          <a:p>
            <a:pPr algn="r">
              <a:spcBef>
                <a:spcPts val="1000"/>
              </a:spcBef>
              <a:buFont typeface="Arial" panose="020B0604020202020204" pitchFamily="34" charset="0"/>
            </a:pPr>
            <a:endParaRPr lang="en-US" sz="2000" b="1" dirty="0">
              <a:solidFill>
                <a:srgbClr val="FFFFFF"/>
              </a:solidFill>
            </a:endParaRPr>
          </a:p>
        </p:txBody>
      </p: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612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8823B-7063-6179-80D7-99E28BFDBBD1}"/>
              </a:ext>
            </a:extLst>
          </p:cNvPr>
          <p:cNvSpPr txBox="1"/>
          <p:nvPr/>
        </p:nvSpPr>
        <p:spPr>
          <a:xfrm>
            <a:off x="482600" y="976160"/>
            <a:ext cx="3964251" cy="223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i="0" u="none" strike="noStrike" dirty="0">
                <a:effectLst/>
                <a:latin typeface="+mj-lt"/>
                <a:ea typeface="+mj-ea"/>
                <a:cs typeface="+mj-cs"/>
              </a:rPr>
              <a:t>FUTURE PROSPECTS</a:t>
            </a:r>
            <a:endParaRPr lang="en-US" sz="3600" b="1" dirty="0">
              <a:effectLst/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3600" dirty="0">
                <a:latin typeface="+mj-lt"/>
                <a:ea typeface="+mj-ea"/>
                <a:cs typeface="+mj-cs"/>
              </a:rPr>
            </a:br>
            <a:endParaRPr lang="en-US" sz="3600" dirty="0">
              <a:latin typeface="+mj-lt"/>
              <a:ea typeface="+mj-ea"/>
              <a:cs typeface="+mj-cs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68BD403-C44E-3A67-1FB2-ECEB7ED780C3}"/>
              </a:ext>
            </a:extLst>
          </p:cNvPr>
          <p:cNvSpPr txBox="1"/>
          <p:nvPr/>
        </p:nvSpPr>
        <p:spPr>
          <a:xfrm>
            <a:off x="482600" y="2120321"/>
            <a:ext cx="3964250" cy="2888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sz="1400" b="1" i="0" dirty="0">
                <a:effectLst/>
                <a:highlight>
                  <a:srgbClr val="FFFFFF"/>
                </a:highlight>
              </a:rPr>
              <a:t> Customer Loyalty Program</a:t>
            </a:r>
            <a:r>
              <a:rPr lang="en-US" sz="1400" b="0" i="0" dirty="0">
                <a:effectLst/>
                <a:highlight>
                  <a:srgbClr val="FFFFFF"/>
                </a:highlight>
              </a:rPr>
              <a:t>: Develop loyalty programs that reward repeat customers, leveraging the order and feedback data to tailor rewards.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1400" b="0" i="0" dirty="0">
              <a:effectLst/>
              <a:highlight>
                <a:srgbClr val="FFFFFF"/>
              </a:highlight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highlight>
                  <a:srgbClr val="FFFFFF"/>
                </a:highlight>
              </a:rPr>
              <a:t>2. </a:t>
            </a:r>
            <a:r>
              <a:rPr lang="en-US" sz="1400" b="1" i="0" dirty="0">
                <a:effectLst/>
                <a:highlight>
                  <a:srgbClr val="FFFFFF"/>
                </a:highlight>
              </a:rPr>
              <a:t>Mobile and Web Expansion</a:t>
            </a:r>
            <a:r>
              <a:rPr lang="en-US" sz="1400" b="0" i="0" dirty="0">
                <a:effectLst/>
                <a:highlight>
                  <a:srgbClr val="FFFFFF"/>
                </a:highlight>
              </a:rPr>
              <a:t>: Expand the e-commerce platform to mobile apps and enhance web interfaces to provide a multi-channel shopping experience.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AutoNum type="arabicPeriod"/>
            </a:pPr>
            <a:endParaRPr lang="en-US" sz="1400" b="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6" name="Picture 5" descr="Cityscape with a mysterious angle">
            <a:extLst>
              <a:ext uri="{FF2B5EF4-FFF2-40B4-BE49-F238E27FC236}">
                <a16:creationId xmlns:a16="http://schemas.microsoft.com/office/drawing/2014/main" id="{4655AB44-84C3-B461-7F6F-17F4D1C585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6298" r="-1" b="16521"/>
          <a:stretch/>
        </p:blipFill>
        <p:spPr>
          <a:xfrm>
            <a:off x="5040694" y="1575405"/>
            <a:ext cx="6588977" cy="3707191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73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D9F58-F32F-6E56-2E77-1396957059E1}"/>
              </a:ext>
            </a:extLst>
          </p:cNvPr>
          <p:cNvSpPr txBox="1"/>
          <p:nvPr/>
        </p:nvSpPr>
        <p:spPr>
          <a:xfrm>
            <a:off x="482599" y="450912"/>
            <a:ext cx="5189964" cy="223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atin typeface="+mj-lt"/>
                <a:ea typeface="+mj-ea"/>
                <a:cs typeface="+mj-cs"/>
              </a:rPr>
              <a:t>Introduction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9D4A57-BD34-46D7-A145-EA1AE704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E645E4E-27C0-5A69-A957-FC60A17D639B}"/>
              </a:ext>
            </a:extLst>
          </p:cNvPr>
          <p:cNvSpPr txBox="1"/>
          <p:nvPr/>
        </p:nvSpPr>
        <p:spPr>
          <a:xfrm>
            <a:off x="482600" y="2359384"/>
            <a:ext cx="5189963" cy="3355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400" b="1" dirty="0" err="1"/>
              <a:t>UniversalMart's</a:t>
            </a:r>
            <a:r>
              <a:rPr lang="en-US" sz="1400" b="1" dirty="0"/>
              <a:t> E-Commerce Management System: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400" dirty="0" err="1"/>
              <a:t>UniversalMart</a:t>
            </a:r>
            <a:r>
              <a:rPr lang="en-US" sz="1400" dirty="0"/>
              <a:t> revolutionizes online shopping with seamless order placement, detailed inventory management, and advanced global delivery logistics.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1400" b="1" dirty="0"/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Transactional Coordination: </a:t>
            </a:r>
            <a:r>
              <a:rPr lang="en-US" sz="1400" dirty="0"/>
              <a:t>Our database accelerates transactions for improved efficiency.</a:t>
            </a:r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Inventory Management: </a:t>
            </a:r>
            <a:r>
              <a:rPr lang="en-US" sz="1400" dirty="0"/>
              <a:t>We ensure detailed inventory control for optimal product availability.</a:t>
            </a:r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Order Fulfillment: </a:t>
            </a:r>
            <a:r>
              <a:rPr lang="en-US" sz="1400" dirty="0"/>
              <a:t>Our streamlined process guarantees quick delivery to meet customer needs.</a:t>
            </a:r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Logistics Optimization: </a:t>
            </a:r>
            <a:r>
              <a:rPr lang="en-US" sz="1400" dirty="0"/>
              <a:t>Our tools advance both international and local deliveries for better service.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A1A37-1CEC-15BE-11A3-9C289CFAA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3564" r="-1" b="9889"/>
          <a:stretch/>
        </p:blipFill>
        <p:spPr>
          <a:xfrm>
            <a:off x="6280340" y="1924131"/>
            <a:ext cx="5349331" cy="300973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ADA513F-B70D-4972-B24A-65F26C0AE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02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28CACC5-D86B-49F3-9C70-374B1C971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1724A-D04F-5FA7-70A8-03391F599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60"/>
            <a:ext cx="8411120" cy="1493871"/>
          </a:xfrm>
        </p:spPr>
        <p:txBody>
          <a:bodyPr>
            <a:normAutofit/>
          </a:bodyPr>
          <a:lstStyle/>
          <a:p>
            <a:r>
              <a:rPr lang="en-US" sz="7200" b="1" dirty="0">
                <a:ea typeface="+mj-lt"/>
                <a:cs typeface="+mj-lt"/>
              </a:rPr>
              <a:t>Design Decision</a:t>
            </a:r>
            <a:endParaRPr lang="en-US" sz="7200" b="1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BFB8799-63B8-4407-9098-F9346BDCD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990BBA-8A0B-4EF5-A122-0815DEC1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BBC5F1-8CFF-46BA-BD62-FC5AA477A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22F5B9-6154-DD72-96BD-08932E4759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666984"/>
              </p:ext>
            </p:extLst>
          </p:nvPr>
        </p:nvGraphicFramePr>
        <p:xfrm>
          <a:off x="482600" y="3306763"/>
          <a:ext cx="10507663" cy="257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4668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8C7A62B8-1C97-FF3E-979F-B22307F50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558053"/>
            <a:ext cx="10025397" cy="5786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DFE331-1C28-F38A-B005-AB2A12E1AC93}"/>
              </a:ext>
            </a:extLst>
          </p:cNvPr>
          <p:cNvSpPr txBox="1"/>
          <p:nvPr/>
        </p:nvSpPr>
        <p:spPr>
          <a:xfrm>
            <a:off x="857250" y="1000125"/>
            <a:ext cx="2843213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600" b="1" dirty="0"/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183617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E08FC-A44A-7A8A-C223-A4A420AA2B11}"/>
              </a:ext>
            </a:extLst>
          </p:cNvPr>
          <p:cNvSpPr txBox="1"/>
          <p:nvPr/>
        </p:nvSpPr>
        <p:spPr>
          <a:xfrm>
            <a:off x="2124074" y="85377"/>
            <a:ext cx="1876425" cy="681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0400" b="1" dirty="0">
                <a:effectLst/>
                <a:latin typeface="+mj-lt"/>
                <a:ea typeface="+mj-ea"/>
                <a:cs typeface="+mj-cs"/>
              </a:rPr>
              <a:t>Views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3600" dirty="0">
                <a:latin typeface="+mj-lt"/>
                <a:ea typeface="+mj-ea"/>
                <a:cs typeface="+mj-cs"/>
              </a:rPr>
            </a:br>
            <a:endParaRPr lang="en-US" sz="3600" dirty="0">
              <a:latin typeface="+mj-lt"/>
              <a:ea typeface="+mj-ea"/>
              <a:cs typeface="+mj-cs"/>
            </a:endParaRPr>
          </a:p>
        </p:txBody>
      </p:sp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EEE83C7-D182-F774-7E2E-3DD93D94D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66" y="1075545"/>
            <a:ext cx="5399515" cy="52542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BD9776-ED83-2D1D-9FED-48C6CFBC9F9E}"/>
              </a:ext>
            </a:extLst>
          </p:cNvPr>
          <p:cNvSpPr txBox="1"/>
          <p:nvPr/>
        </p:nvSpPr>
        <p:spPr>
          <a:xfrm>
            <a:off x="6400799" y="37423"/>
            <a:ext cx="5595761" cy="4524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effectLst/>
                <a:latin typeface="+mj-lt"/>
                <a:ea typeface="+mj-ea"/>
                <a:cs typeface="+mj-cs"/>
              </a:rPr>
              <a:t>E</a:t>
            </a:r>
            <a:r>
              <a:rPr lang="en-US" sz="2600" b="1" dirty="0">
                <a:latin typeface="+mj-lt"/>
                <a:ea typeface="+mj-ea"/>
                <a:cs typeface="+mj-cs"/>
              </a:rPr>
              <a:t>ncryption of column</a:t>
            </a:r>
            <a:endParaRPr lang="en-US" sz="2600" b="1" dirty="0"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248B39-75E0-5114-E938-E70827571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528" y="1054080"/>
            <a:ext cx="5257232" cy="528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96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198EA81-A8FE-D9BF-028B-73F2B1E58980}"/>
              </a:ext>
            </a:extLst>
          </p:cNvPr>
          <p:cNvSpPr txBox="1"/>
          <p:nvPr/>
        </p:nvSpPr>
        <p:spPr>
          <a:xfrm>
            <a:off x="3821906" y="-83263"/>
            <a:ext cx="6100762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none" strike="noStrike" dirty="0">
                <a:effectLst/>
                <a:latin typeface="Arial"/>
                <a:cs typeface="Arial"/>
              </a:rPr>
              <a:t>Stored Procedures</a:t>
            </a:r>
            <a:endParaRPr lang="en-US" sz="3600" b="1" dirty="0">
              <a:effectLst/>
              <a:latin typeface="Arial"/>
              <a:cs typeface="Arial"/>
            </a:endParaRPr>
          </a:p>
          <a:p>
            <a:br>
              <a:rPr lang="en-US" sz="3600" b="1" dirty="0"/>
            </a:br>
            <a:endParaRPr lang="en-US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9753D-C19D-FD7A-6C56-00CFD6616C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5" r="9579"/>
          <a:stretch/>
        </p:blipFill>
        <p:spPr>
          <a:xfrm>
            <a:off x="485524" y="590483"/>
            <a:ext cx="4684674" cy="5215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D3EDFB-FB3C-A61C-9AC4-1A1C3A2A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433" y="583438"/>
            <a:ext cx="4171330" cy="505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6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14903B-2ED1-71EA-DB6A-ED658F356C04}"/>
              </a:ext>
            </a:extLst>
          </p:cNvPr>
          <p:cNvSpPr txBox="1"/>
          <p:nvPr/>
        </p:nvSpPr>
        <p:spPr>
          <a:xfrm>
            <a:off x="852488" y="0"/>
            <a:ext cx="428625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 i="0" u="none" strike="noStrike" dirty="0">
                <a:effectLst/>
                <a:latin typeface="Arial"/>
                <a:cs typeface="Arial"/>
              </a:rPr>
              <a:t>Trigger</a:t>
            </a:r>
            <a:endParaRPr lang="en-US" sz="2800" b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D0A7D-EE9D-EFA3-0914-76949F321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8" y="649981"/>
            <a:ext cx="4745306" cy="5193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7C163C-D6C3-178E-4ED3-CC54D706491E}"/>
              </a:ext>
            </a:extLst>
          </p:cNvPr>
          <p:cNvSpPr txBox="1"/>
          <p:nvPr/>
        </p:nvSpPr>
        <p:spPr>
          <a:xfrm>
            <a:off x="6753225" y="0"/>
            <a:ext cx="39624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 b="1" dirty="0"/>
              <a:t>User Defined Function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6C5980-0C81-41AC-2B12-CCE8C5B4C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310" y="633371"/>
            <a:ext cx="4825526" cy="518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54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BDD213-BFEF-0032-8C75-D5DC067F051F}"/>
              </a:ext>
            </a:extLst>
          </p:cNvPr>
          <p:cNvSpPr txBox="1"/>
          <p:nvPr/>
        </p:nvSpPr>
        <p:spPr>
          <a:xfrm>
            <a:off x="4716052" y="-84547"/>
            <a:ext cx="40862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/>
              <a:t>Dashboard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EE90CA-EB7C-6828-3E0D-ADB61550E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56" y="623339"/>
            <a:ext cx="10265288" cy="573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99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78F94-B938-DDFC-37EB-7271662FFE40}"/>
              </a:ext>
            </a:extLst>
          </p:cNvPr>
          <p:cNvSpPr txBox="1"/>
          <p:nvPr/>
        </p:nvSpPr>
        <p:spPr>
          <a:xfrm>
            <a:off x="482600" y="976160"/>
            <a:ext cx="4554914" cy="223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GUI</a:t>
            </a:r>
            <a:endParaRPr lang="en-US" sz="6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649F5798-F355-D6B4-94BE-25219E2592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0322" r="19180" b="4"/>
          <a:stretch/>
        </p:blipFill>
        <p:spPr>
          <a:xfrm>
            <a:off x="5748338" y="488329"/>
            <a:ext cx="2940666" cy="294066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E973CCE-4411-3356-9C2B-DDB7CDA347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9750" r="1" b="1"/>
          <a:stretch/>
        </p:blipFill>
        <p:spPr>
          <a:xfrm>
            <a:off x="8689005" y="489855"/>
            <a:ext cx="2940666" cy="2940666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660C39-6EA8-CA4B-6975-61E205FB5BAC}"/>
              </a:ext>
            </a:extLst>
          </p:cNvPr>
          <p:cNvSpPr txBox="1"/>
          <p:nvPr/>
        </p:nvSpPr>
        <p:spPr>
          <a:xfrm>
            <a:off x="482599" y="3700389"/>
            <a:ext cx="4554913" cy="2177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</a:pPr>
            <a:r>
              <a:rPr lang="en-US" sz="1400" b="0" i="0" dirty="0">
                <a:effectLst/>
                <a:highlight>
                  <a:srgbClr val="FFFFFF"/>
                </a:highlight>
              </a:rPr>
              <a:t>We've created an effective graphical user interface with Python, enabling us to access information from the tables.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6BF8A11-F15C-61C5-5A34-129179335D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20897" r="35853"/>
          <a:stretch/>
        </p:blipFill>
        <p:spPr>
          <a:xfrm>
            <a:off x="5748338" y="3430521"/>
            <a:ext cx="2940666" cy="294066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A225C0D-A823-3FCE-3435-D2EC2C8EFB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28030" r="34969" b="-2"/>
          <a:stretch/>
        </p:blipFill>
        <p:spPr>
          <a:xfrm>
            <a:off x="8689005" y="3430521"/>
            <a:ext cx="2940666" cy="294066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AA2ACC4-5126-40B3-BEE8-5F5305C10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42899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588090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Custom 88">
      <a:dk1>
        <a:sysClr val="windowText" lastClr="000000"/>
      </a:dk1>
      <a:lt1>
        <a:sysClr val="window" lastClr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208</Words>
  <Application>Microsoft Office PowerPoint</Application>
  <PresentationFormat>Widescreen</PresentationFormat>
  <Paragraphs>34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Seaford</vt:lpstr>
      <vt:lpstr>LevelVTI</vt:lpstr>
      <vt:lpstr>PowerPoint Presentation</vt:lpstr>
      <vt:lpstr>PowerPoint Presentation</vt:lpstr>
      <vt:lpstr>Design Decision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Priya Veerabomma</dc:creator>
  <cp:lastModifiedBy>Bhavya Parmar</cp:lastModifiedBy>
  <cp:revision>148</cp:revision>
  <dcterms:created xsi:type="dcterms:W3CDTF">2023-12-11T22:17:25Z</dcterms:created>
  <dcterms:modified xsi:type="dcterms:W3CDTF">2024-04-24T21:38:44Z</dcterms:modified>
</cp:coreProperties>
</file>